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4" r:id="rId4"/>
    <p:sldId id="259" r:id="rId5"/>
    <p:sldId id="257" r:id="rId6"/>
    <p:sldId id="258" r:id="rId7"/>
    <p:sldId id="260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05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298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82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00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1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9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45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6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8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6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503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326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C2DCE-23CF-DC48-9856-E42B7B16C0E0}" type="datetimeFigureOut">
              <a:rPr lang="en-US" smtClean="0"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D9F3C-99E1-5841-B9A1-C8ADEE2AF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0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51751"/>
            <a:ext cx="7772400" cy="1270077"/>
          </a:xfrm>
        </p:spPr>
        <p:txBody>
          <a:bodyPr/>
          <a:lstStyle/>
          <a:p>
            <a:r>
              <a:rPr lang="en-US" u="sng" dirty="0" err="1" smtClean="0">
                <a:solidFill>
                  <a:srgbClr val="FF0000"/>
                </a:solidFill>
                <a:latin typeface="Chalkduster"/>
                <a:cs typeface="Chalkduster"/>
              </a:rPr>
              <a:t>Miércoles</a:t>
            </a:r>
            <a:r>
              <a:rPr lang="en-US" u="sng" dirty="0" smtClean="0">
                <a:solidFill>
                  <a:srgbClr val="FF0000"/>
                </a:solidFill>
                <a:latin typeface="Chalkduster"/>
                <a:cs typeface="Chalkduster"/>
              </a:rPr>
              <a:t> 9 de mayo </a:t>
            </a:r>
            <a:endParaRPr lang="en-US" u="sng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256058"/>
            <a:ext cx="8002880" cy="3382742"/>
          </a:xfrm>
        </p:spPr>
        <p:txBody>
          <a:bodyPr/>
          <a:lstStyle/>
          <a:p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La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clase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de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español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más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divertida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que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la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clase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de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ciencias</a:t>
            </a:r>
            <a:endParaRPr lang="en-US" u="sng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algn="l"/>
            <a:r>
              <a:rPr lang="en-US" sz="2000" dirty="0" smtClean="0">
                <a:solidFill>
                  <a:srgbClr val="000000"/>
                </a:solidFill>
                <a:latin typeface="Chalkduster"/>
                <a:cs typeface="Chalkduster"/>
              </a:rPr>
              <a:t>OBJETIVOS: Comparatives and the verb</a:t>
            </a: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gustar</a:t>
            </a:r>
            <a:endParaRPr lang="en-US" sz="2000" dirty="0">
              <a:solidFill>
                <a:srgbClr val="000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591" y="3693252"/>
            <a:ext cx="1904409" cy="303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452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000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Gustar</a:t>
            </a:r>
            <a:r>
              <a:rPr lang="en-US" sz="4000" u="sng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4000" u="sng" dirty="0" smtClean="0">
                <a:solidFill>
                  <a:srgbClr val="0000FF"/>
                </a:solidFill>
                <a:latin typeface="Chalkduster"/>
                <a:cs typeface="Chalkduster"/>
              </a:rPr>
              <a:t>+ infinitive</a:t>
            </a:r>
            <a:endParaRPr lang="en-US" sz="4000" u="sng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A mi 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me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gusta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cantar</a:t>
            </a:r>
            <a:endParaRPr lang="en-US" sz="24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A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ti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te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gusta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 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correr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A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usted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/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él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/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ella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le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gusta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ayudar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A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nosotros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/as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nos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gusta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nadar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A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vosotros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/as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os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gusta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bailar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A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ustedes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/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ellos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/as 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les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gusta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comer</a:t>
            </a:r>
          </a:p>
          <a:p>
            <a:pPr marL="0" indent="0">
              <a:buNone/>
            </a:pPr>
            <a:endParaRPr lang="en-US" sz="2400" dirty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We use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gustar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+ infinitive 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to talk about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Activities a person like to do</a:t>
            </a:r>
            <a:endParaRPr lang="en-US" sz="20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249" y="5048249"/>
            <a:ext cx="2111375" cy="1622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25" y="122237"/>
            <a:ext cx="2146300" cy="183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783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599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When you want to emphasize or identify the person that you are talking about, use:</a:t>
            </a:r>
            <a:endParaRPr lang="en-US" sz="2800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90" y="1600200"/>
            <a:ext cx="872209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A + name		</a:t>
            </a:r>
            <a:r>
              <a:rPr lang="en-US" sz="2800" dirty="0" smtClean="0">
                <a:latin typeface="Chalkduster"/>
                <a:cs typeface="Chalkduster"/>
              </a:rPr>
              <a:t>A </a:t>
            </a:r>
            <a:r>
              <a:rPr lang="en-US" sz="2800" dirty="0" err="1" smtClean="0">
                <a:latin typeface="Chalkduster"/>
                <a:cs typeface="Chalkduster"/>
              </a:rPr>
              <a:t>María</a:t>
            </a:r>
            <a:r>
              <a:rPr lang="en-US" sz="2800" dirty="0" smtClean="0">
                <a:latin typeface="Chalkduster"/>
                <a:cs typeface="Chalkduster"/>
              </a:rPr>
              <a:t> le </a:t>
            </a:r>
            <a:r>
              <a:rPr lang="en-US" sz="2800" dirty="0" err="1" smtClean="0">
                <a:latin typeface="Chalkduster"/>
                <a:cs typeface="Chalkduster"/>
              </a:rPr>
              <a:t>gusta</a:t>
            </a:r>
            <a:r>
              <a:rPr lang="en-US" sz="2800" dirty="0" smtClean="0"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latin typeface="Chalkduster"/>
                <a:cs typeface="Chalkduster"/>
              </a:rPr>
              <a:t>saltar</a:t>
            </a:r>
            <a:endParaRPr lang="en-US" sz="2800" dirty="0" smtClean="0"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A</a:t>
            </a:r>
            <a:r>
              <a:rPr lang="en-US" sz="2800" dirty="0">
                <a:solidFill>
                  <a:srgbClr val="0000FF"/>
                </a:solidFill>
                <a:latin typeface="Chalkduster"/>
                <a:cs typeface="Chalkduster"/>
              </a:rPr>
              <a:t>	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+ noun	  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A los </a:t>
            </a:r>
            <a:r>
              <a:rPr lang="en-US" sz="28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chicos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 les </a:t>
            </a:r>
            <a:r>
              <a:rPr lang="en-US" sz="28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gusta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cantar</a:t>
            </a:r>
            <a:endParaRPr lang="en-US" sz="2800" dirty="0" smtClean="0">
              <a:solidFill>
                <a:srgbClr val="00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A + pronoun	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A </a:t>
            </a:r>
            <a:r>
              <a:rPr lang="en-US" sz="28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ella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 le </a:t>
            </a:r>
            <a:r>
              <a:rPr lang="en-US" sz="28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gusta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halkduster"/>
                <a:cs typeface="Chalkduster"/>
              </a:rPr>
              <a:t>ir</a:t>
            </a:r>
            <a:r>
              <a:rPr lang="en-US" sz="2800" dirty="0" smtClean="0">
                <a:solidFill>
                  <a:srgbClr val="000000"/>
                </a:solidFill>
                <a:latin typeface="Chalkduster"/>
                <a:cs typeface="Chalkduster"/>
              </a:rPr>
              <a:t> al cine</a:t>
            </a: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3081" y="3643116"/>
            <a:ext cx="3523718" cy="28973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524" y="4695944"/>
            <a:ext cx="5121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halkduster"/>
                <a:cs typeface="Chalkduster"/>
              </a:rPr>
              <a:t>Text book page 187, activity 15</a:t>
            </a:r>
          </a:p>
          <a:p>
            <a:r>
              <a:rPr lang="en-US" dirty="0" smtClean="0">
                <a:solidFill>
                  <a:srgbClr val="000000"/>
                </a:solidFill>
                <a:latin typeface="Chalkduster"/>
                <a:cs typeface="Chalkduster"/>
              </a:rPr>
              <a:t>Workbook page 64, </a:t>
            </a:r>
            <a:r>
              <a:rPr lang="en-US" dirty="0" smtClean="0">
                <a:solidFill>
                  <a:srgbClr val="000000"/>
                </a:solidFill>
                <a:latin typeface="Chalkduster"/>
                <a:cs typeface="Chalkduster"/>
              </a:rPr>
              <a:t>activities 18 and</a:t>
            </a:r>
          </a:p>
          <a:p>
            <a:r>
              <a:rPr lang="en-US" dirty="0" smtClean="0">
                <a:solidFill>
                  <a:srgbClr val="000000"/>
                </a:solidFill>
                <a:latin typeface="Chalkduster"/>
                <a:cs typeface="Chalkduster"/>
              </a:rPr>
              <a:t>19</a:t>
            </a:r>
            <a:endParaRPr lang="en-US" dirty="0" smtClean="0">
              <a:solidFill>
                <a:srgbClr val="00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422556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Chalkduster"/>
                <a:cs typeface="Chalkduster"/>
              </a:rPr>
              <a:t>What is a comparative adjective?</a:t>
            </a:r>
            <a:endParaRPr lang="en-US" sz="36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A comparative adjective compares two or more nouns to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give information about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which one has more,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less, or the same of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a certain quality or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quantity.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397" y="2523443"/>
            <a:ext cx="2414168" cy="405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01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2151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halkduster"/>
                <a:cs typeface="Chalkduster"/>
              </a:rPr>
              <a:t>When do we use a comparative?</a:t>
            </a:r>
            <a:endParaRPr lang="en-US" sz="32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We use a comparative when we are comparing two or more people/ things:</a:t>
            </a:r>
          </a:p>
          <a:p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Ana is taller than Berta</a:t>
            </a:r>
          </a:p>
          <a:p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Paco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and Andres are faster than me</a:t>
            </a:r>
          </a:p>
          <a:p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Silver is less expensive than gold</a:t>
            </a:r>
            <a:endParaRPr lang="en-US" sz="2800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4445000"/>
            <a:ext cx="46990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62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4231"/>
            <a:ext cx="8229600" cy="616655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In Spanish, we have 3 different types of comparatives: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More … than =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más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…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que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Anne is taller than Mary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Ana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más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alta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que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María</a:t>
            </a: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as … as = tan …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como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Peter is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as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tall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as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John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Pedro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tan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alto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como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Juán</a:t>
            </a: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Less … than = 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menos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 …</a:t>
            </a:r>
            <a:r>
              <a:rPr lang="en-US" sz="28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que</a:t>
            </a: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Silver is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less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expensive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than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gold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La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plata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menos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cara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que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el </a:t>
            </a: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oro</a:t>
            </a:r>
            <a:endParaRPr lang="en-US" sz="28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9165" y="1303499"/>
            <a:ext cx="2767689" cy="222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967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1078"/>
            <a:ext cx="8229600" cy="57250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More + adjective + than =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más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…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que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 </a:t>
            </a: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Más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+ adjective+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que</a:t>
            </a:r>
            <a:endParaRPr lang="en-US" sz="24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Más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cara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que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More expensive than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As +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adjetive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+ as = tan …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como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Tan + adjective +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como</a:t>
            </a:r>
            <a:endParaRPr lang="en-US" sz="24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Tan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alta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como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As tall as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Less + adjective + than = 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menos</a:t>
            </a:r>
            <a:r>
              <a:rPr lang="en-US" sz="2400" dirty="0" smtClean="0">
                <a:solidFill>
                  <a:srgbClr val="0000FF"/>
                </a:solidFill>
                <a:latin typeface="Chalkduster"/>
                <a:cs typeface="Chalkduster"/>
              </a:rPr>
              <a:t> …</a:t>
            </a:r>
            <a:r>
              <a:rPr lang="en-US" sz="24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que</a:t>
            </a:r>
            <a:endParaRPr lang="en-US" sz="2400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Menos</a:t>
            </a:r>
            <a:r>
              <a:rPr lang="en-US" sz="2400" dirty="0" smtClean="0">
                <a:solidFill>
                  <a:srgbClr val="008000"/>
                </a:solidFill>
                <a:latin typeface="Chalkduster"/>
                <a:cs typeface="Chalkduster"/>
              </a:rPr>
              <a:t> + adjective + </a:t>
            </a:r>
            <a:r>
              <a:rPr lang="en-US" sz="24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que</a:t>
            </a:r>
            <a:endParaRPr lang="en-US" sz="24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Menos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cara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que</a:t>
            </a:r>
            <a:endParaRPr lang="en-US" sz="24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Less expensive than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516" y="618328"/>
            <a:ext cx="1811070" cy="1253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5649" y="2794000"/>
            <a:ext cx="2413000" cy="9326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4573" y="5301474"/>
            <a:ext cx="2149427" cy="155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177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601"/>
            <a:ext cx="8229600" cy="602456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There some irregular comparative words: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Mayor  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older</a:t>
            </a:r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Menor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 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younger</a:t>
            </a:r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Mejor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  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better</a:t>
            </a:r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Peor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			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worse</a:t>
            </a: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375" y="2333625"/>
            <a:ext cx="4365625" cy="44126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0875" y="4587875"/>
            <a:ext cx="3907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halkduster"/>
                <a:cs typeface="Chalkduster"/>
              </a:rPr>
              <a:t>Pebbles </a:t>
            </a:r>
            <a:r>
              <a:rPr lang="en-US" dirty="0" err="1" smtClean="0">
                <a:solidFill>
                  <a:srgbClr val="000000"/>
                </a:solidFill>
                <a:latin typeface="Chalkduster"/>
                <a:cs typeface="Chalkduster"/>
              </a:rPr>
              <a:t>es</a:t>
            </a:r>
            <a:r>
              <a:rPr lang="en-US" dirty="0" smtClean="0">
                <a:solidFill>
                  <a:srgbClr val="000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halkduster"/>
                <a:cs typeface="Chalkduster"/>
              </a:rPr>
              <a:t>menor</a:t>
            </a:r>
            <a:r>
              <a:rPr lang="en-US" dirty="0" smtClean="0">
                <a:solidFill>
                  <a:srgbClr val="000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halkduster"/>
                <a:cs typeface="Chalkduster"/>
              </a:rPr>
              <a:t>que</a:t>
            </a:r>
            <a:r>
              <a:rPr lang="en-US" dirty="0" smtClean="0">
                <a:solidFill>
                  <a:srgbClr val="000000"/>
                </a:solidFill>
                <a:latin typeface="Chalkduster"/>
                <a:cs typeface="Chalkduster"/>
              </a:rPr>
              <a:t> Pedro</a:t>
            </a:r>
            <a:endParaRPr lang="en-US" dirty="0">
              <a:solidFill>
                <a:srgbClr val="000000"/>
              </a:solidFill>
              <a:latin typeface="Chalkduster"/>
              <a:cs typeface="Chalkdus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125" y="5667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438539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La </a:t>
            </a: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tarea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Workbook </a:t>
            </a:r>
            <a:r>
              <a:rPr lang="en-US" dirty="0">
                <a:solidFill>
                  <a:srgbClr val="0000FF"/>
                </a:solidFill>
                <a:latin typeface="Chalkduster"/>
                <a:cs typeface="Chalkduster"/>
              </a:rPr>
              <a:t>page 64, activities 18 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and 19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Workbook Page 71 and 72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Write down 10 sentences using the comparatives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Verb quiz next Wednesday 15</a:t>
            </a:r>
            <a:r>
              <a:rPr lang="en-US" baseline="30000" dirty="0" smtClean="0">
                <a:solidFill>
                  <a:srgbClr val="0000FF"/>
                </a:solidFill>
                <a:latin typeface="Chalkduster"/>
                <a:cs typeface="Chalkduster"/>
              </a:rPr>
              <a:t>th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May</a:t>
            </a: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5820" y="274638"/>
            <a:ext cx="3248180" cy="192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484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329</Words>
  <Application>Microsoft Macintosh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Miércoles 9 de mayo </vt:lpstr>
      <vt:lpstr>Gustar + infinitive</vt:lpstr>
      <vt:lpstr>When you want to emphasize or identify the person that you are talking about, use:</vt:lpstr>
      <vt:lpstr>What is a comparative adjective?</vt:lpstr>
      <vt:lpstr>When do we use a comparative?</vt:lpstr>
      <vt:lpstr>PowerPoint Presentation</vt:lpstr>
      <vt:lpstr>PowerPoint Presentation</vt:lpstr>
      <vt:lpstr>PowerPoint Presentation</vt:lpstr>
      <vt:lpstr>La tarea</vt:lpstr>
    </vt:vector>
  </TitlesOfParts>
  <Company>ACS International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Lunes 12 de marzo </dc:title>
  <dc:creator>ACS User</dc:creator>
  <cp:lastModifiedBy>ACS User</cp:lastModifiedBy>
  <cp:revision>17</cp:revision>
  <dcterms:created xsi:type="dcterms:W3CDTF">2013-03-10T16:33:36Z</dcterms:created>
  <dcterms:modified xsi:type="dcterms:W3CDTF">2013-05-09T08:47:58Z</dcterms:modified>
</cp:coreProperties>
</file>